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5" r:id="rId5"/>
  </p:sldMasterIdLst>
  <p:notesMasterIdLst>
    <p:notesMasterId r:id="rId28"/>
  </p:notesMasterIdLst>
  <p:handoutMasterIdLst>
    <p:handoutMasterId r:id="rId29"/>
  </p:handoutMasterIdLst>
  <p:sldIdLst>
    <p:sldId id="256" r:id="rId6"/>
    <p:sldId id="297" r:id="rId7"/>
    <p:sldId id="299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298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B43D2CB-6D07-4AF6-8385-F02019C31457}">
          <p14:sldIdLst>
            <p14:sldId id="256"/>
            <p14:sldId id="297"/>
            <p14:sldId id="299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298"/>
          </p14:sldIdLst>
        </p14:section>
        <p14:section name="Vorlagedatei speichern" id="{AEBC5EF8-8830-4BD1-BC6A-5A08C5F265C4}">
          <p14:sldIdLst/>
        </p14:section>
        <p14:section name="Hinweise" id="{56D9347E-C790-4216-A93D-C117F720C0C3}">
          <p14:sldIdLst/>
        </p14:section>
        <p14:section name="Beispielseiten" id="{CA34319E-7765-4C8B-AD7F-242E6857A15E}">
          <p14:sldIdLst/>
        </p14:section>
        <p14:section name="More Examples" id="{60A2C5C4-FF54-4ACC-A17E-78E04B26754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300"/>
    <a:srgbClr val="064569"/>
    <a:srgbClr val="51B02F"/>
    <a:srgbClr val="FFD579"/>
    <a:srgbClr val="009BA4"/>
    <a:srgbClr val="13A983"/>
    <a:srgbClr val="0074AC"/>
    <a:srgbClr val="93C356"/>
    <a:srgbClr val="BCC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57" autoAdjust="0"/>
    <p:restoredTop sz="97808" autoAdjust="0"/>
  </p:normalViewPr>
  <p:slideViewPr>
    <p:cSldViewPr snapToGrid="0" snapToObjects="1">
      <p:cViewPr>
        <p:scale>
          <a:sx n="71" d="100"/>
          <a:sy n="71" d="100"/>
        </p:scale>
        <p:origin x="-128" y="1832"/>
      </p:cViewPr>
      <p:guideLst/>
    </p:cSldViewPr>
  </p:slideViewPr>
  <p:outlineViewPr>
    <p:cViewPr>
      <p:scale>
        <a:sx n="33" d="100"/>
        <a:sy n="33" d="100"/>
      </p:scale>
      <p:origin x="0" y="-92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298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15.09.25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15.09.25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TUD">
    <p:bg>
      <p:bgPr>
        <a:solidFill>
          <a:schemeClr val="bg1">
            <a:alpha val="3842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12192000" cy="587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16001"/>
            <a:ext cx="12192000" cy="5076825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329274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92824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062967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2E874-400C-E24A-926D-CC99757E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465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5566" y="1484313"/>
            <a:ext cx="106449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655734" y="1484314"/>
            <a:ext cx="6009217" cy="4249737"/>
          </a:xfrm>
        </p:spPr>
        <p:txBody>
          <a:bodyPr/>
          <a:lstStyle/>
          <a:p>
            <a:pPr lvl="0"/>
            <a:r>
              <a:rPr lang="en-US" noProof="0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7049" y="1484313"/>
            <a:ext cx="4985567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534035" y="2943181"/>
            <a:ext cx="4977765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534035" y="4402050"/>
            <a:ext cx="4977767" cy="1332000"/>
          </a:xfrm>
        </p:spPr>
        <p:txBody>
          <a:bodyPr/>
          <a:lstStyle/>
          <a:p>
            <a:r>
              <a:rPr lang="en-US" noProof="0"/>
              <a:t>Bild auf Platzhalter ziehen oder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643310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6165852" y="1484313"/>
            <a:ext cx="5512769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en-US" noProof="0" dirty="0"/>
              <a:t>Drag image to placeholder or add by clicking icon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2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140577012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288489334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25261" y="1484314"/>
            <a:ext cx="3450167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112684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374197585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165851" y="368300"/>
            <a:ext cx="5499101" cy="828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 Extra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7051" y="367506"/>
            <a:ext cx="5499101" cy="82946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17631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04817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95350" y="358563"/>
            <a:ext cx="10267951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This is an title</a:t>
            </a:r>
            <a:br>
              <a:rPr lang="en-US" noProof="0" dirty="0"/>
            </a:br>
            <a:r>
              <a:rPr lang="en-US" noProof="0" dirty="0"/>
              <a:t>in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7619" y="1484313"/>
            <a:ext cx="10648949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6347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A8309DBD-9A40-2349-A663-52842E0881D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23648">
            <a:off x="10518588" y="-1404142"/>
            <a:ext cx="4841067" cy="456011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9791" y="-197974"/>
            <a:ext cx="1207113" cy="16277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4324" y="-268488"/>
            <a:ext cx="2712955" cy="2682472"/>
          </a:xfrm>
          <a:prstGeom prst="rect">
            <a:avLst/>
          </a:prstGeom>
        </p:spPr>
      </p:pic>
      <p:sp>
        <p:nvSpPr>
          <p:cNvPr id="10" name="Textfeld 8">
            <a:extLst>
              <a:ext uri="{FF2B5EF4-FFF2-40B4-BE49-F238E27FC236}">
                <a16:creationId xmlns:a16="http://schemas.microsoft.com/office/drawing/2014/main" id="{5B42F563-1123-01EE-B46C-106B46D9A1B8}"/>
              </a:ext>
            </a:extLst>
          </p:cNvPr>
          <p:cNvSpPr txBox="1"/>
          <p:nvPr userDrawn="1"/>
        </p:nvSpPr>
        <p:spPr>
          <a:xfrm>
            <a:off x="9097220" y="6266132"/>
            <a:ext cx="8298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10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0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Grafik 21">
            <a:extLst>
              <a:ext uri="{FF2B5EF4-FFF2-40B4-BE49-F238E27FC236}">
                <a16:creationId xmlns:a16="http://schemas.microsoft.com/office/drawing/2014/main" id="{BF98112A-2E5F-A42A-1595-A3C345192A1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84" y="6151073"/>
            <a:ext cx="1481211" cy="603145"/>
          </a:xfrm>
          <a:prstGeom prst="rect">
            <a:avLst/>
          </a:prstGeom>
        </p:spPr>
      </p:pic>
      <p:pic>
        <p:nvPicPr>
          <p:cNvPr id="13" name="Picture 12" descr="A blue circle with a black background&#10;&#10;Description automatically generated">
            <a:extLst>
              <a:ext uri="{FF2B5EF4-FFF2-40B4-BE49-F238E27FC236}">
                <a16:creationId xmlns:a16="http://schemas.microsoft.com/office/drawing/2014/main" id="{C29A849F-C453-303E-3E40-AD39BDFB2290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" y="5944106"/>
            <a:ext cx="3081130" cy="10023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B709E3F-FC0E-5A67-34A5-A3E6EA98ADFF}"/>
              </a:ext>
            </a:extLst>
          </p:cNvPr>
          <p:cNvSpPr txBox="1"/>
          <p:nvPr userDrawn="1"/>
        </p:nvSpPr>
        <p:spPr>
          <a:xfrm>
            <a:off x="3185000" y="6335705"/>
            <a:ext cx="567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Data Science and AI for Medicine Training School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Training: Python Basics</a:t>
            </a:r>
          </a:p>
        </p:txBody>
      </p:sp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78" r:id="rId2"/>
    <p:sldLayoutId id="2147483868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 Extra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285750" indent="-28575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465750" indent="-285750" algn="l" defTabSz="914400" rtl="0" eaLnBrk="1" latinLnBrk="0" hangingPunct="1">
        <a:spcBef>
          <a:spcPts val="300"/>
        </a:spcBef>
        <a:buClr>
          <a:srgbClr val="51B02F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82362" indent="-285750" algn="l" defTabSz="914400" rtl="0" eaLnBrk="1" latinLnBrk="0" hangingPunct="1"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rgbClr val="FF0000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rgbClr val="FF0000"/>
          </a:solidFill>
          <a:latin typeface="+mn-lt"/>
          <a:ea typeface="+mn-ea"/>
          <a:cs typeface="+mn-cs"/>
        </a:defRPr>
      </a:lvl7pPr>
      <a:lvl8pPr marL="893763" indent="-228600" algn="l" defTabSz="914400" rtl="0" eaLnBrk="1" latinLnBrk="0" hangingPunct="1">
        <a:spcBef>
          <a:spcPct val="20000"/>
        </a:spcBef>
        <a:buClr>
          <a:schemeClr val="bg2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31">
          <p15:clr>
            <a:srgbClr val="F26B43"/>
          </p15:clr>
        </p15:guide>
        <p15:guide id="3" pos="324">
          <p15:clr>
            <a:srgbClr val="F26B43"/>
          </p15:clr>
        </p15:guide>
        <p15:guide id="4" pos="880">
          <p15:clr>
            <a:srgbClr val="F26B43"/>
          </p15:clr>
        </p15:guide>
        <p15:guide id="5" pos="968">
          <p15:clr>
            <a:srgbClr val="F26B43"/>
          </p15:clr>
        </p15:guide>
        <p15:guide id="6" pos="1528">
          <p15:clr>
            <a:srgbClr val="F26B43"/>
          </p15:clr>
        </p15:guide>
        <p15:guide id="7" pos="1616">
          <p15:clr>
            <a:srgbClr val="F26B43"/>
          </p15:clr>
        </p15:guide>
        <p15:guide id="8" pos="2268">
          <p15:clr>
            <a:srgbClr val="F26B43"/>
          </p15:clr>
        </p15:guide>
        <p15:guide id="9" pos="2176">
          <p15:clr>
            <a:srgbClr val="F26B43"/>
          </p15:clr>
        </p15:guide>
        <p15:guide id="10" pos="2912">
          <p15:clr>
            <a:srgbClr val="F26B43"/>
          </p15:clr>
        </p15:guide>
        <p15:guide id="11" pos="2823">
          <p15:clr>
            <a:srgbClr val="F26B43"/>
          </p15:clr>
        </p15:guide>
        <p15:guide id="12" pos="3472">
          <p15:clr>
            <a:srgbClr val="F26B43"/>
          </p15:clr>
        </p15:guide>
        <p15:guide id="13" pos="3563">
          <p15:clr>
            <a:srgbClr val="F26B43"/>
          </p15:clr>
        </p15:guide>
        <p15:guide id="14" pos="4119">
          <p15:clr>
            <a:srgbClr val="F26B43"/>
          </p15:clr>
        </p15:guide>
        <p15:guide id="15" pos="4211">
          <p15:clr>
            <a:srgbClr val="F26B43"/>
          </p15:clr>
        </p15:guide>
        <p15:guide id="16" pos="4767">
          <p15:clr>
            <a:srgbClr val="F26B43"/>
          </p15:clr>
        </p15:guide>
        <p15:guide id="17" pos="4868">
          <p15:clr>
            <a:srgbClr val="F26B43"/>
          </p15:clr>
        </p15:guide>
        <p15:guide id="18" pos="5183">
          <p15:clr>
            <a:srgbClr val="F26B43"/>
          </p15:clr>
        </p15:guide>
        <p15:guide id="19" pos="5091">
          <p15:clr>
            <a:srgbClr val="F26B43"/>
          </p15:clr>
        </p15:guide>
        <p15:guide id="20" pos="5415">
          <p15:clr>
            <a:srgbClr val="F26B43"/>
          </p15:clr>
        </p15:guide>
        <p15:guide id="21" pos="5507">
          <p15:clr>
            <a:srgbClr val="F26B43"/>
          </p15:clr>
        </p15:guide>
        <p15:guide id="22" pos="6060">
          <p15:clr>
            <a:srgbClr val="F26B43"/>
          </p15:clr>
        </p15:guide>
        <p15:guide id="23" pos="6152">
          <p15:clr>
            <a:srgbClr val="F26B43"/>
          </p15:clr>
        </p15:guide>
        <p15:guide id="24" pos="6708">
          <p15:clr>
            <a:srgbClr val="F26B43"/>
          </p15:clr>
        </p15:guide>
        <p15:guide id="25" pos="6800">
          <p15:clr>
            <a:srgbClr val="F26B43"/>
          </p15:clr>
        </p15:guide>
        <p15:guide id="26" pos="7448">
          <p15:clr>
            <a:srgbClr val="F26B43"/>
          </p15:clr>
        </p15:guide>
        <p15:guide id="27" pos="7356">
          <p15:clr>
            <a:srgbClr val="F26B43"/>
          </p15:clr>
        </p15:guide>
        <p15:guide id="30" orient="horz" pos="727">
          <p15:clr>
            <a:srgbClr val="F26B43"/>
          </p15:clr>
        </p15:guide>
        <p15:guide id="31" pos="555">
          <p15:clr>
            <a:srgbClr val="F26B43"/>
          </p15:clr>
        </p15:guide>
        <p15:guide id="32" pos="644">
          <p15:clr>
            <a:srgbClr val="F26B43"/>
          </p15:clr>
        </p15:guide>
        <p15:guide id="33" pos="1204">
          <p15:clr>
            <a:srgbClr val="F26B43"/>
          </p15:clr>
        </p15:guide>
        <p15:guide id="34" pos="1300">
          <p15:clr>
            <a:srgbClr val="F26B43"/>
          </p15:clr>
        </p15:guide>
        <p15:guide id="35" pos="1852">
          <p15:clr>
            <a:srgbClr val="F26B43"/>
          </p15:clr>
        </p15:guide>
        <p15:guide id="36" pos="1943">
          <p15:clr>
            <a:srgbClr val="F26B43"/>
          </p15:clr>
        </p15:guide>
        <p15:guide id="37" pos="2500">
          <p15:clr>
            <a:srgbClr val="F26B43"/>
          </p15:clr>
        </p15:guide>
        <p15:guide id="38" pos="2588">
          <p15:clr>
            <a:srgbClr val="F26B43"/>
          </p15:clr>
        </p15:guide>
        <p15:guide id="39" pos="3144">
          <p15:clr>
            <a:srgbClr val="F26B43"/>
          </p15:clr>
        </p15:guide>
        <p15:guide id="40" pos="3239">
          <p15:clr>
            <a:srgbClr val="F26B43"/>
          </p15:clr>
        </p15:guide>
        <p15:guide id="41" pos="3796">
          <p15:clr>
            <a:srgbClr val="F26B43"/>
          </p15:clr>
        </p15:guide>
        <p15:guide id="42" pos="3884">
          <p15:clr>
            <a:srgbClr val="F26B43"/>
          </p15:clr>
        </p15:guide>
        <p15:guide id="43" pos="4440">
          <p15:clr>
            <a:srgbClr val="F26B43"/>
          </p15:clr>
        </p15:guide>
        <p15:guide id="44" pos="4536">
          <p15:clr>
            <a:srgbClr val="F26B43"/>
          </p15:clr>
        </p15:guide>
        <p15:guide id="45" pos="5736">
          <p15:clr>
            <a:srgbClr val="F26B43"/>
          </p15:clr>
        </p15:guide>
        <p15:guide id="46" pos="5831">
          <p15:clr>
            <a:srgbClr val="F26B43"/>
          </p15:clr>
        </p15:guide>
        <p15:guide id="47" pos="6411">
          <p15:clr>
            <a:srgbClr val="F26B43"/>
          </p15:clr>
        </p15:guide>
        <p15:guide id="48" pos="6479">
          <p15:clr>
            <a:srgbClr val="F26B43"/>
          </p15:clr>
        </p15:guide>
        <p15:guide id="49" pos="7032">
          <p15:clr>
            <a:srgbClr val="F26B43"/>
          </p15:clr>
        </p15:guide>
        <p15:guide id="50" pos="7127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>
          <p15:clr>
            <a:srgbClr val="F26B43"/>
          </p15:clr>
        </p15:guide>
        <p15:guide id="59" orient="horz" pos="3962">
          <p15:clr>
            <a:srgbClr val="F26B43"/>
          </p15:clr>
        </p15:guide>
        <p15:guide id="60" orient="horz" pos="4167">
          <p15:clr>
            <a:srgbClr val="F26B43"/>
          </p15:clr>
        </p15:guide>
        <p15:guide id="61" orient="horz" pos="618">
          <p15:clr>
            <a:srgbClr val="F26B43"/>
          </p15:clr>
        </p15:guide>
        <p15:guide id="62" orient="horz" pos="490">
          <p15:clr>
            <a:srgbClr val="F26B43"/>
          </p15:clr>
        </p15:guide>
        <p15:guide id="63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BDB284B-876B-EF41-B780-30B88DFEE22A}"/>
              </a:ext>
            </a:extLst>
          </p:cNvPr>
          <p:cNvSpPr txBox="1"/>
          <p:nvPr/>
        </p:nvSpPr>
        <p:spPr>
          <a:xfrm>
            <a:off x="3453285" y="1225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212A-8844-FFBA-DA94-B1C60038CCEB}"/>
              </a:ext>
            </a:extLst>
          </p:cNvPr>
          <p:cNvSpPr txBox="1">
            <a:spLocks/>
          </p:cNvSpPr>
          <p:nvPr/>
        </p:nvSpPr>
        <p:spPr>
          <a:xfrm>
            <a:off x="694372" y="1824713"/>
            <a:ext cx="10525563" cy="411472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noProof="0" dirty="0">
                <a:solidFill>
                  <a:schemeClr val="bg2">
                    <a:lumMod val="7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Data Science and AI for Medicine Training School</a:t>
            </a:r>
          </a:p>
          <a:p>
            <a:endParaRPr lang="en-US" sz="2000" b="1" noProof="0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noProof="0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b="1" noProof="0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TRAINING: </a:t>
            </a:r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LLMs in Medicine</a:t>
            </a:r>
            <a:endParaRPr lang="en-US" sz="2400" b="1" noProof="0" dirty="0">
              <a:solidFill>
                <a:srgbClr val="1E458E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400" b="1" dirty="0">
              <a:solidFill>
                <a:srgbClr val="1E458E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SPEAKER: </a:t>
            </a:r>
            <a:r>
              <a:rPr lang="en-US" sz="2400" b="1" dirty="0" err="1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Sanddhya</a:t>
            </a:r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n-US" sz="2400" b="1" dirty="0" err="1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Jayabalan</a:t>
            </a:r>
            <a:endParaRPr lang="en-US" sz="2400" b="1" noProof="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noProof="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DA6794-943D-FAF6-63E3-19F998AE0A8B}"/>
              </a:ext>
            </a:extLst>
          </p:cNvPr>
          <p:cNvGrpSpPr/>
          <p:nvPr/>
        </p:nvGrpSpPr>
        <p:grpSpPr>
          <a:xfrm>
            <a:off x="8674863" y="5112799"/>
            <a:ext cx="3338575" cy="906150"/>
            <a:chOff x="8674863" y="5033287"/>
            <a:chExt cx="3338575" cy="906150"/>
          </a:xfrm>
        </p:grpSpPr>
        <p:pic>
          <p:nvPicPr>
            <p:cNvPr id="7" name="Grafik 5">
              <a:extLst>
                <a:ext uri="{FF2B5EF4-FFF2-40B4-BE49-F238E27FC236}">
                  <a16:creationId xmlns:a16="http://schemas.microsoft.com/office/drawing/2014/main" id="{B4C91ED9-BEE5-DD76-D063-D6D5EF2F2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74863" y="5033287"/>
              <a:ext cx="604100" cy="906150"/>
            </a:xfrm>
            <a:prstGeom prst="rect">
              <a:avLst/>
            </a:prstGeom>
          </p:spPr>
        </p:pic>
        <p:pic>
          <p:nvPicPr>
            <p:cNvPr id="10" name="Grafik 10">
              <a:extLst>
                <a:ext uri="{FF2B5EF4-FFF2-40B4-BE49-F238E27FC236}">
                  <a16:creationId xmlns:a16="http://schemas.microsoft.com/office/drawing/2014/main" id="{B23C0277-C3FF-BA08-850E-BEBF56F3D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8963" y="5133946"/>
              <a:ext cx="2734475" cy="70483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5489FA-64BE-54F8-2B61-78570CE2FBEE}"/>
              </a:ext>
            </a:extLst>
          </p:cNvPr>
          <p:cNvGrpSpPr/>
          <p:nvPr/>
        </p:nvGrpSpPr>
        <p:grpSpPr>
          <a:xfrm>
            <a:off x="10053068" y="3961586"/>
            <a:ext cx="1960370" cy="1072933"/>
            <a:chOff x="9352657" y="3429000"/>
            <a:chExt cx="2746810" cy="1503360"/>
          </a:xfrm>
        </p:grpSpPr>
        <p:pic>
          <p:nvPicPr>
            <p:cNvPr id="6" name="Grafik 7">
              <a:extLst>
                <a:ext uri="{FF2B5EF4-FFF2-40B4-BE49-F238E27FC236}">
                  <a16:creationId xmlns:a16="http://schemas.microsoft.com/office/drawing/2014/main" id="{10495340-D47C-9755-F0E0-9928667CC3B0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453822" y="3429000"/>
              <a:ext cx="2544480" cy="430731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" name="Picture 7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7BAB9CC2-E24A-FCA5-3F56-07F741E0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2657" y="3859731"/>
              <a:ext cx="2746810" cy="1072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27C46-3AB9-0CC3-1DD7-152D37E98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054353A-8D09-38EA-B351-FAA535D07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1" y="411069"/>
            <a:ext cx="10374086" cy="544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83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6E2BA-282A-30C6-A332-C449605AC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B86FFB7-3DA6-8351-64D6-50478BF1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2" y="344404"/>
            <a:ext cx="10846406" cy="490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28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F4846-3D78-5883-8067-DDD7B3D0A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DBA0F9F-EA3B-5058-BA81-82DBFCE61A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650"/>
          <a:stretch/>
        </p:blipFill>
        <p:spPr>
          <a:xfrm>
            <a:off x="996042" y="442249"/>
            <a:ext cx="10199915" cy="5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24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BBBA5-2B78-8246-2FCD-43B2CA35F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3218B9C-A102-D380-1D54-70E4A8193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1" y="286870"/>
            <a:ext cx="9948582" cy="5586402"/>
          </a:xfrm>
          <a:prstGeom prst="rect">
            <a:avLst/>
          </a:prstGeom>
        </p:spPr>
      </p:pic>
      <p:pic>
        <p:nvPicPr>
          <p:cNvPr id="30" name="Grafik 31">
            <a:extLst>
              <a:ext uri="{FF2B5EF4-FFF2-40B4-BE49-F238E27FC236}">
                <a16:creationId xmlns:a16="http://schemas.microsoft.com/office/drawing/2014/main" id="{8D66334E-00D3-532E-687A-4698D095E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574" y="2431806"/>
            <a:ext cx="3385958" cy="3441466"/>
          </a:xfrm>
          <a:prstGeom prst="rect">
            <a:avLst/>
          </a:prstGeom>
          <a:ln w="28575">
            <a:solidFill>
              <a:srgbClr val="C0000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4643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8D24B-5167-FC2C-D7E3-94B8DF828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076FBB-402A-AC05-D4D1-6085EF79D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43" y="476996"/>
            <a:ext cx="8752325" cy="511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42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B7E1E-7EFF-2142-59F5-A47117E09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A50D6-173C-01A4-79CF-B08318C70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259556"/>
            <a:ext cx="8149589" cy="513160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era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agentic</a:t>
            </a:r>
            <a:r>
              <a:rPr lang="de-DE" dirty="0"/>
              <a:t> </a:t>
            </a:r>
            <a:r>
              <a:rPr lang="de-DE"/>
              <a:t>AI -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AI </a:t>
            </a:r>
            <a:r>
              <a:rPr lang="de-DE" dirty="0" err="1"/>
              <a:t>Agents</a:t>
            </a:r>
            <a:endParaRPr lang="de-DE" dirty="0"/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AC81ACD1-F427-5572-7B7B-FF98BFB0EC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66" y="2340236"/>
            <a:ext cx="1089660" cy="1089660"/>
          </a:xfrm>
          <a:prstGeom prst="rect">
            <a:avLst/>
          </a:prstGeom>
        </p:spPr>
      </p:pic>
      <p:sp>
        <p:nvSpPr>
          <p:cNvPr id="4" name="Rechteck 6">
            <a:extLst>
              <a:ext uri="{FF2B5EF4-FFF2-40B4-BE49-F238E27FC236}">
                <a16:creationId xmlns:a16="http://schemas.microsoft.com/office/drawing/2014/main" id="{09C93E7F-22AB-74CD-C450-2B8D53CB8971}"/>
              </a:ext>
            </a:extLst>
          </p:cNvPr>
          <p:cNvSpPr/>
          <p:nvPr/>
        </p:nvSpPr>
        <p:spPr>
          <a:xfrm>
            <a:off x="5780471" y="1923537"/>
            <a:ext cx="1066800" cy="434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LLM</a:t>
            </a:r>
          </a:p>
        </p:txBody>
      </p:sp>
      <p:sp>
        <p:nvSpPr>
          <p:cNvPr id="5" name="Sprechblase: rechteckig mit abgerundeten Ecken 7">
            <a:extLst>
              <a:ext uri="{FF2B5EF4-FFF2-40B4-BE49-F238E27FC236}">
                <a16:creationId xmlns:a16="http://schemas.microsoft.com/office/drawing/2014/main" id="{A7342808-D6A2-D0DE-8771-5F0427A7AAE5}"/>
              </a:ext>
            </a:extLst>
          </p:cNvPr>
          <p:cNvSpPr/>
          <p:nvPr/>
        </p:nvSpPr>
        <p:spPr>
          <a:xfrm>
            <a:off x="3707831" y="1834002"/>
            <a:ext cx="1089660" cy="613410"/>
          </a:xfrm>
          <a:prstGeom prst="wedgeRoundRectCallout">
            <a:avLst>
              <a:gd name="adj1" fmla="val -85169"/>
              <a:gd name="adj2" fmla="val 9728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305D"/>
                </a:solidFill>
              </a:rPr>
              <a:t>input</a:t>
            </a:r>
            <a:endParaRPr lang="de-DE" dirty="0">
              <a:solidFill>
                <a:srgbClr val="00305D"/>
              </a:solidFill>
            </a:endParaRPr>
          </a:p>
        </p:txBody>
      </p:sp>
      <p:cxnSp>
        <p:nvCxnSpPr>
          <p:cNvPr id="6" name="Gerade Verbindung mit Pfeil 8">
            <a:extLst>
              <a:ext uri="{FF2B5EF4-FFF2-40B4-BE49-F238E27FC236}">
                <a16:creationId xmlns:a16="http://schemas.microsoft.com/office/drawing/2014/main" id="{7E3CF6FD-833C-2447-7883-125E764CAE45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797491" y="2140707"/>
            <a:ext cx="982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prechblase: rechteckig mit abgerundeten Ecken 9">
            <a:extLst>
              <a:ext uri="{FF2B5EF4-FFF2-40B4-BE49-F238E27FC236}">
                <a16:creationId xmlns:a16="http://schemas.microsoft.com/office/drawing/2014/main" id="{FBC92BDD-13AA-5E6A-8AB4-9587830BB917}"/>
              </a:ext>
            </a:extLst>
          </p:cNvPr>
          <p:cNvSpPr/>
          <p:nvPr/>
        </p:nvSpPr>
        <p:spPr>
          <a:xfrm>
            <a:off x="7594031" y="1834002"/>
            <a:ext cx="1089660" cy="613410"/>
          </a:xfrm>
          <a:prstGeom prst="wedgeRoundRectCallout">
            <a:avLst>
              <a:gd name="adj1" fmla="val -554"/>
              <a:gd name="adj2" fmla="val 535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305D"/>
                </a:solidFill>
              </a:rPr>
              <a:t>output</a:t>
            </a:r>
            <a:endParaRPr lang="de-DE" dirty="0">
              <a:solidFill>
                <a:srgbClr val="00305D"/>
              </a:solidFill>
            </a:endParaRPr>
          </a:p>
        </p:txBody>
      </p:sp>
      <p:cxnSp>
        <p:nvCxnSpPr>
          <p:cNvPr id="8" name="Gerade Verbindung mit Pfeil 10">
            <a:extLst>
              <a:ext uri="{FF2B5EF4-FFF2-40B4-BE49-F238E27FC236}">
                <a16:creationId xmlns:a16="http://schemas.microsoft.com/office/drawing/2014/main" id="{4483071E-47B2-AA90-06E5-912843C9CA4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847271" y="2140707"/>
            <a:ext cx="746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Trivia Quiz 2025: Fun IQ Games – Apps on Google Play">
            <a:extLst>
              <a:ext uri="{FF2B5EF4-FFF2-40B4-BE49-F238E27FC236}">
                <a16:creationId xmlns:a16="http://schemas.microsoft.com/office/drawing/2014/main" id="{30D3CC7E-FBD1-40F5-35F9-354143B47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3494" y="2575047"/>
            <a:ext cx="2325012" cy="232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21">
            <a:extLst>
              <a:ext uri="{FF2B5EF4-FFF2-40B4-BE49-F238E27FC236}">
                <a16:creationId xmlns:a16="http://schemas.microsoft.com/office/drawing/2014/main" id="{9D6CE80A-B7B4-11B2-D317-9CD61550ECBB}"/>
              </a:ext>
            </a:extLst>
          </p:cNvPr>
          <p:cNvSpPr txBox="1"/>
          <p:nvPr/>
        </p:nvSpPr>
        <p:spPr>
          <a:xfrm rot="20033438">
            <a:off x="4724490" y="3628863"/>
            <a:ext cx="2852291" cy="5847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3200" b="1" i="1" dirty="0">
                <a:solidFill>
                  <a:srgbClr val="C00000"/>
                </a:solidFill>
              </a:rPr>
              <a:t>REAL LIFE?</a:t>
            </a:r>
          </a:p>
        </p:txBody>
      </p:sp>
    </p:spTree>
    <p:extLst>
      <p:ext uri="{BB962C8B-B14F-4D97-AF65-F5344CB8AC3E}">
        <p14:creationId xmlns:p14="http://schemas.microsoft.com/office/powerpoint/2010/main" val="370574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8C11F-A32B-1B85-B70C-EC406C90F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2A2622A-316F-3C49-3976-6C602D48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390979"/>
            <a:ext cx="10387711" cy="51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32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80E29-3744-8A71-3D28-0C95F7BC2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233222-DB68-4596-79DE-E08370FC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46" y="395846"/>
            <a:ext cx="10089777" cy="559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45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B9AEB-90CD-2AC2-FB0B-66AE65919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6C49640-86D4-B12A-9F05-CABBE42D62EC}"/>
              </a:ext>
            </a:extLst>
          </p:cNvPr>
          <p:cNvGrpSpPr/>
          <p:nvPr/>
        </p:nvGrpSpPr>
        <p:grpSpPr>
          <a:xfrm>
            <a:off x="0" y="259556"/>
            <a:ext cx="10919012" cy="5531644"/>
            <a:chOff x="0" y="259556"/>
            <a:chExt cx="9144000" cy="4263713"/>
          </a:xfrm>
        </p:grpSpPr>
        <p:pic>
          <p:nvPicPr>
            <p:cNvPr id="2" name="Grafik 3">
              <a:extLst>
                <a:ext uri="{FF2B5EF4-FFF2-40B4-BE49-F238E27FC236}">
                  <a16:creationId xmlns:a16="http://schemas.microsoft.com/office/drawing/2014/main" id="{1356E065-5638-6122-A965-110CA4ADE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69448"/>
              <a:ext cx="9144000" cy="1343911"/>
            </a:xfrm>
            <a:prstGeom prst="rect">
              <a:avLst/>
            </a:prstGeom>
          </p:spPr>
        </p:pic>
        <p:pic>
          <p:nvPicPr>
            <p:cNvPr id="3" name="Grafik 7">
              <a:extLst>
                <a:ext uri="{FF2B5EF4-FFF2-40B4-BE49-F238E27FC236}">
                  <a16:creationId xmlns:a16="http://schemas.microsoft.com/office/drawing/2014/main" id="{7BEA7C2A-BB05-4D6B-C794-DCAA24EA6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089" y="886673"/>
              <a:ext cx="5525452" cy="323666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Textfeld 8">
              <a:extLst>
                <a:ext uri="{FF2B5EF4-FFF2-40B4-BE49-F238E27FC236}">
                  <a16:creationId xmlns:a16="http://schemas.microsoft.com/office/drawing/2014/main" id="{12D2AE69-4D27-F955-2AE8-739BC24F13FC}"/>
                </a:ext>
              </a:extLst>
            </p:cNvPr>
            <p:cNvSpPr txBox="1"/>
            <p:nvPr/>
          </p:nvSpPr>
          <p:spPr>
            <a:xfrm>
              <a:off x="6568440" y="3208020"/>
              <a:ext cx="2316480" cy="7386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/>
                <a:t>System-designed </a:t>
              </a:r>
              <a:r>
                <a:rPr lang="de-DE" dirty="0"/>
                <a:t>LLMs </a:t>
              </a:r>
              <a:r>
                <a:rPr lang="de-DE" dirty="0" err="1"/>
                <a:t>outperform</a:t>
              </a:r>
              <a:r>
                <a:rPr lang="de-DE" dirty="0"/>
                <a:t> </a:t>
              </a:r>
              <a:r>
                <a:rPr lang="de-DE" dirty="0" err="1"/>
                <a:t>humans</a:t>
              </a:r>
              <a:r>
                <a:rPr lang="de-DE" dirty="0"/>
                <a:t> and simple LLMs</a:t>
              </a:r>
            </a:p>
          </p:txBody>
        </p:sp>
        <p:sp>
          <p:nvSpPr>
            <p:cNvPr id="5" name="Titel 1">
              <a:extLst>
                <a:ext uri="{FF2B5EF4-FFF2-40B4-BE49-F238E27FC236}">
                  <a16:creationId xmlns:a16="http://schemas.microsoft.com/office/drawing/2014/main" id="{3490EE29-8A91-DD83-D9FD-BF640D4249A7}"/>
                </a:ext>
              </a:extLst>
            </p:cNvPr>
            <p:cNvSpPr txBox="1">
              <a:spLocks/>
            </p:cNvSpPr>
            <p:nvPr/>
          </p:nvSpPr>
          <p:spPr>
            <a:xfrm>
              <a:off x="441961" y="259556"/>
              <a:ext cx="7589520" cy="513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pen Sans"/>
                <a:buNone/>
                <a:defRPr sz="1800" b="1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dirty="0"/>
                <a:t>The </a:t>
              </a:r>
              <a:r>
                <a:rPr lang="de-DE" dirty="0" err="1"/>
                <a:t>era</a:t>
              </a:r>
              <a:r>
                <a:rPr lang="de-DE" dirty="0"/>
                <a:t>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agentic</a:t>
              </a:r>
              <a:r>
                <a:rPr lang="de-DE" dirty="0"/>
                <a:t> </a:t>
              </a:r>
              <a:r>
                <a:rPr lang="de-DE"/>
                <a:t>AI - </a:t>
              </a:r>
              <a:r>
                <a:rPr lang="de-DE" dirty="0" err="1"/>
                <a:t>from</a:t>
              </a:r>
              <a:r>
                <a:rPr lang="de-DE" dirty="0"/>
                <a:t> </a:t>
              </a:r>
              <a:r>
                <a:rPr lang="de-DE" dirty="0" err="1"/>
                <a:t>models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AI </a:t>
              </a:r>
              <a:r>
                <a:rPr lang="de-DE" dirty="0" err="1"/>
                <a:t>Agents</a:t>
              </a:r>
              <a:endParaRPr lang="de-DE" dirty="0"/>
            </a:p>
          </p:txBody>
        </p:sp>
        <p:sp>
          <p:nvSpPr>
            <p:cNvPr id="6" name="Rechteck 10">
              <a:extLst>
                <a:ext uri="{FF2B5EF4-FFF2-40B4-BE49-F238E27FC236}">
                  <a16:creationId xmlns:a16="http://schemas.microsoft.com/office/drawing/2014/main" id="{349801D1-6901-255F-3B41-F7A214F39368}"/>
                </a:ext>
              </a:extLst>
            </p:cNvPr>
            <p:cNvSpPr/>
            <p:nvPr/>
          </p:nvSpPr>
          <p:spPr>
            <a:xfrm>
              <a:off x="0" y="4338603"/>
              <a:ext cx="7120270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600" dirty="0">
                  <a:solidFill>
                    <a:srgbClr val="222222"/>
                  </a:solidFill>
                  <a:latin typeface="Arial" panose="020B0604020202020204" pitchFamily="34" charset="0"/>
                </a:rPr>
                <a:t>Wang, </a:t>
              </a:r>
              <a:r>
                <a:rPr lang="de-DE" sz="600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Zifeng</a:t>
              </a:r>
              <a:r>
                <a:rPr lang="de-DE" sz="600" dirty="0">
                  <a:solidFill>
                    <a:srgbClr val="222222"/>
                  </a:solidFill>
                  <a:latin typeface="Arial" panose="020B0604020202020204" pitchFamily="34" charset="0"/>
                </a:rPr>
                <a:t>, et al. "</a:t>
              </a:r>
              <a:r>
                <a:rPr lang="de-DE" sz="600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Accelerating</a:t>
              </a:r>
              <a:r>
                <a:rPr lang="de-DE" sz="600" dirty="0">
                  <a:solidFill>
                    <a:srgbClr val="222222"/>
                  </a:solidFill>
                  <a:latin typeface="Arial" panose="020B0604020202020204" pitchFamily="34" charset="0"/>
                </a:rPr>
                <a:t> </a:t>
              </a:r>
              <a:r>
                <a:rPr lang="de-DE" sz="600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clinical</a:t>
              </a:r>
              <a:r>
                <a:rPr lang="de-DE" sz="600" dirty="0">
                  <a:solidFill>
                    <a:srgbClr val="222222"/>
                  </a:solidFill>
                  <a:latin typeface="Arial" panose="020B0604020202020204" pitchFamily="34" charset="0"/>
                </a:rPr>
                <a:t> </a:t>
              </a:r>
              <a:r>
                <a:rPr lang="de-DE" sz="600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evidence</a:t>
              </a:r>
              <a:r>
                <a:rPr lang="de-DE" sz="600" dirty="0">
                  <a:solidFill>
                    <a:srgbClr val="222222"/>
                  </a:solidFill>
                  <a:latin typeface="Arial" panose="020B0604020202020204" pitchFamily="34" charset="0"/>
                </a:rPr>
                <a:t> </a:t>
              </a:r>
              <a:r>
                <a:rPr lang="de-DE" sz="600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synthesis</a:t>
              </a:r>
              <a:r>
                <a:rPr lang="de-DE" sz="600" dirty="0">
                  <a:solidFill>
                    <a:srgbClr val="222222"/>
                  </a:solidFill>
                  <a:latin typeface="Arial" panose="020B0604020202020204" pitchFamily="34" charset="0"/>
                </a:rPr>
                <a:t> </a:t>
              </a:r>
              <a:r>
                <a:rPr lang="de-DE" sz="600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with</a:t>
              </a:r>
              <a:r>
                <a:rPr lang="de-DE" sz="600" dirty="0">
                  <a:solidFill>
                    <a:srgbClr val="222222"/>
                  </a:solidFill>
                  <a:latin typeface="Arial" panose="020B0604020202020204" pitchFamily="34" charset="0"/>
                </a:rPr>
                <a:t> large </a:t>
              </a:r>
              <a:r>
                <a:rPr lang="de-DE" sz="600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language</a:t>
              </a:r>
              <a:r>
                <a:rPr lang="de-DE" sz="600" dirty="0">
                  <a:solidFill>
                    <a:srgbClr val="222222"/>
                  </a:solidFill>
                  <a:latin typeface="Arial" panose="020B0604020202020204" pitchFamily="34" charset="0"/>
                </a:rPr>
                <a:t> </a:t>
              </a:r>
              <a:r>
                <a:rPr lang="de-DE" sz="600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models</a:t>
              </a:r>
              <a:r>
                <a:rPr lang="de-DE" sz="600" dirty="0">
                  <a:solidFill>
                    <a:srgbClr val="222222"/>
                  </a:solidFill>
                  <a:latin typeface="Arial" panose="020B0604020202020204" pitchFamily="34" charset="0"/>
                </a:rPr>
                <a:t>." </a:t>
              </a:r>
              <a:r>
                <a:rPr lang="de-DE" sz="600" i="1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npj</a:t>
              </a:r>
              <a:r>
                <a:rPr lang="de-DE" sz="600" i="1" dirty="0">
                  <a:solidFill>
                    <a:srgbClr val="222222"/>
                  </a:solidFill>
                  <a:latin typeface="Arial" panose="020B0604020202020204" pitchFamily="34" charset="0"/>
                </a:rPr>
                <a:t> Digital Medicine</a:t>
              </a:r>
              <a:r>
                <a:rPr lang="de-DE" sz="600" dirty="0">
                  <a:solidFill>
                    <a:srgbClr val="222222"/>
                  </a:solidFill>
                  <a:latin typeface="Arial" panose="020B0604020202020204" pitchFamily="34" charset="0"/>
                </a:rPr>
                <a:t> 8.1 (2025): 509.</a:t>
              </a:r>
              <a:endParaRPr lang="de-DE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5011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D3EE4-6257-D424-AC2B-934467E4A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6AC1955-DBD4-405A-E2DF-427015E79268}"/>
              </a:ext>
            </a:extLst>
          </p:cNvPr>
          <p:cNvGrpSpPr/>
          <p:nvPr/>
        </p:nvGrpSpPr>
        <p:grpSpPr>
          <a:xfrm>
            <a:off x="350520" y="259555"/>
            <a:ext cx="10407127" cy="5710939"/>
            <a:chOff x="350520" y="259555"/>
            <a:chExt cx="8241029" cy="4500983"/>
          </a:xfrm>
        </p:grpSpPr>
        <p:sp>
          <p:nvSpPr>
            <p:cNvPr id="2" name="Titel 1">
              <a:extLst>
                <a:ext uri="{FF2B5EF4-FFF2-40B4-BE49-F238E27FC236}">
                  <a16:creationId xmlns:a16="http://schemas.microsoft.com/office/drawing/2014/main" id="{F8E5963F-5A7D-8C0D-41A3-414DA2DC4BC5}"/>
                </a:ext>
              </a:extLst>
            </p:cNvPr>
            <p:cNvSpPr txBox="1">
              <a:spLocks/>
            </p:cNvSpPr>
            <p:nvPr/>
          </p:nvSpPr>
          <p:spPr>
            <a:xfrm>
              <a:off x="441960" y="259555"/>
              <a:ext cx="8149589" cy="511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pen Sans"/>
                <a:buNone/>
                <a:defRPr sz="1800" b="1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e-DE" dirty="0"/>
                <a:t>The </a:t>
              </a:r>
              <a:r>
                <a:rPr lang="de-DE" dirty="0" err="1"/>
                <a:t>era</a:t>
              </a:r>
              <a:r>
                <a:rPr lang="de-DE" dirty="0"/>
                <a:t>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agentic</a:t>
              </a:r>
              <a:r>
                <a:rPr lang="de-DE" dirty="0"/>
                <a:t> AI – </a:t>
              </a:r>
              <a:r>
                <a:rPr lang="de-DE" dirty="0" err="1"/>
                <a:t>questions</a:t>
              </a:r>
              <a:r>
                <a:rPr lang="de-DE" dirty="0"/>
                <a:t> </a:t>
              </a:r>
              <a:r>
                <a:rPr lang="de-DE" dirty="0" err="1"/>
                <a:t>for</a:t>
              </a:r>
              <a:r>
                <a:rPr lang="de-DE" dirty="0"/>
                <a:t> </a:t>
              </a:r>
              <a:r>
                <a:rPr lang="de-DE" dirty="0" err="1"/>
                <a:t>implementation</a:t>
              </a:r>
              <a:endParaRPr lang="de-DE" dirty="0"/>
            </a:p>
          </p:txBody>
        </p:sp>
        <p:grpSp>
          <p:nvGrpSpPr>
            <p:cNvPr id="3" name="Gruppieren 13">
              <a:extLst>
                <a:ext uri="{FF2B5EF4-FFF2-40B4-BE49-F238E27FC236}">
                  <a16:creationId xmlns:a16="http://schemas.microsoft.com/office/drawing/2014/main" id="{16F38A98-4C23-3676-683F-F2A4D541045C}"/>
                </a:ext>
              </a:extLst>
            </p:cNvPr>
            <p:cNvGrpSpPr/>
            <p:nvPr/>
          </p:nvGrpSpPr>
          <p:grpSpPr>
            <a:xfrm>
              <a:off x="350520" y="2004060"/>
              <a:ext cx="1280160" cy="1287780"/>
              <a:chOff x="1150620" y="617220"/>
              <a:chExt cx="3970020" cy="3924300"/>
            </a:xfrm>
          </p:grpSpPr>
          <p:sp>
            <p:nvSpPr>
              <p:cNvPr id="4" name="Kreis: nicht ausgefüllt 6">
                <a:extLst>
                  <a:ext uri="{FF2B5EF4-FFF2-40B4-BE49-F238E27FC236}">
                    <a16:creationId xmlns:a16="http://schemas.microsoft.com/office/drawing/2014/main" id="{493130B9-0CDB-7B6C-0C5A-353B94437241}"/>
                  </a:ext>
                </a:extLst>
              </p:cNvPr>
              <p:cNvSpPr/>
              <p:nvPr/>
            </p:nvSpPr>
            <p:spPr>
              <a:xfrm>
                <a:off x="1150620" y="617220"/>
                <a:ext cx="3970020" cy="3924300"/>
              </a:xfrm>
              <a:prstGeom prst="donut">
                <a:avLst>
                  <a:gd name="adj" fmla="val 998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Kreis: nicht ausgefüllt 7">
                <a:extLst>
                  <a:ext uri="{FF2B5EF4-FFF2-40B4-BE49-F238E27FC236}">
                    <a16:creationId xmlns:a16="http://schemas.microsoft.com/office/drawing/2014/main" id="{25DFE56F-DF3D-57B1-1168-7176605A23CB}"/>
                  </a:ext>
                </a:extLst>
              </p:cNvPr>
              <p:cNvSpPr/>
              <p:nvPr/>
            </p:nvSpPr>
            <p:spPr>
              <a:xfrm>
                <a:off x="1706880" y="1149905"/>
                <a:ext cx="2865120" cy="2843689"/>
              </a:xfrm>
              <a:prstGeom prst="donut">
                <a:avLst>
                  <a:gd name="adj" fmla="val 998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Kreis: nicht ausgefüllt 8">
                <a:extLst>
                  <a:ext uri="{FF2B5EF4-FFF2-40B4-BE49-F238E27FC236}">
                    <a16:creationId xmlns:a16="http://schemas.microsoft.com/office/drawing/2014/main" id="{002CB68F-0748-D4FD-1804-D8862A333A5E}"/>
                  </a:ext>
                </a:extLst>
              </p:cNvPr>
              <p:cNvSpPr/>
              <p:nvPr/>
            </p:nvSpPr>
            <p:spPr>
              <a:xfrm>
                <a:off x="2164080" y="1623060"/>
                <a:ext cx="1920240" cy="1943100"/>
              </a:xfrm>
              <a:prstGeom prst="donut">
                <a:avLst>
                  <a:gd name="adj" fmla="val 998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Kreis: nicht ausgefüllt 10">
                <a:extLst>
                  <a:ext uri="{FF2B5EF4-FFF2-40B4-BE49-F238E27FC236}">
                    <a16:creationId xmlns:a16="http://schemas.microsoft.com/office/drawing/2014/main" id="{81519A0F-3A08-9C17-8F83-06792C500FCB}"/>
                  </a:ext>
                </a:extLst>
              </p:cNvPr>
              <p:cNvSpPr/>
              <p:nvPr/>
            </p:nvSpPr>
            <p:spPr>
              <a:xfrm>
                <a:off x="2506980" y="1962150"/>
                <a:ext cx="1234440" cy="1264920"/>
              </a:xfrm>
              <a:prstGeom prst="donut">
                <a:avLst>
                  <a:gd name="adj" fmla="val 13069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" name="Grafik 9">
              <a:extLst>
                <a:ext uri="{FF2B5EF4-FFF2-40B4-BE49-F238E27FC236}">
                  <a16:creationId xmlns:a16="http://schemas.microsoft.com/office/drawing/2014/main" id="{3C0F9ECD-68BB-8FD2-DA7F-88C5FB1A3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8586" y="2357287"/>
              <a:ext cx="503209" cy="503209"/>
            </a:xfrm>
            <a:prstGeom prst="rect">
              <a:avLst/>
            </a:prstGeom>
          </p:spPr>
        </p:pic>
        <p:pic>
          <p:nvPicPr>
            <p:cNvPr id="9" name="Grafik 12">
              <a:extLst>
                <a:ext uri="{FF2B5EF4-FFF2-40B4-BE49-F238E27FC236}">
                  <a16:creationId xmlns:a16="http://schemas.microsoft.com/office/drawing/2014/main" id="{45E3FEE5-39FB-0C84-C304-204BC4C1D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2459" y="923686"/>
              <a:ext cx="6549090" cy="3684690"/>
            </a:xfrm>
            <a:prstGeom prst="rect">
              <a:avLst/>
            </a:prstGeom>
          </p:spPr>
        </p:pic>
        <p:sp>
          <p:nvSpPr>
            <p:cNvPr id="10" name="Rechteck 3">
              <a:extLst>
                <a:ext uri="{FF2B5EF4-FFF2-40B4-BE49-F238E27FC236}">
                  <a16:creationId xmlns:a16="http://schemas.microsoft.com/office/drawing/2014/main" id="{AE3FF1AD-7501-7E5D-B789-688B3679B836}"/>
                </a:ext>
              </a:extLst>
            </p:cNvPr>
            <p:cNvSpPr/>
            <p:nvPr/>
          </p:nvSpPr>
          <p:spPr>
            <a:xfrm>
              <a:off x="2422949" y="4452761"/>
              <a:ext cx="22156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https://artificialanalysis.ai/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6038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eep learning pioneer Geoffrey Hinton quits Google | MIT Technology Review">
            <a:extLst>
              <a:ext uri="{FF2B5EF4-FFF2-40B4-BE49-F238E27FC236}">
                <a16:creationId xmlns:a16="http://schemas.microsoft.com/office/drawing/2014/main" id="{8C0C58AC-A937-844B-2B85-E1DD4DB7A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24" b="99384" l="10000" r="97600">
                        <a14:foregroundMark x1="62067" y1="7824" x2="68833" y2="6022"/>
                        <a14:foregroundMark x1="68833" y1="6022" x2="75733" y2="9294"/>
                        <a14:foregroundMark x1="75733" y1="9294" x2="62233" y2="7918"/>
                        <a14:foregroundMark x1="25900" y1="96444" x2="28733" y2="86249"/>
                        <a14:foregroundMark x1="28733" y1="86249" x2="33700" y2="79801"/>
                        <a14:foregroundMark x1="33700" y1="79801" x2="54967" y2="69417"/>
                        <a14:foregroundMark x1="54967" y1="69417" x2="63333" y2="76245"/>
                        <a14:foregroundMark x1="63333" y1="76245" x2="67767" y2="83073"/>
                        <a14:foregroundMark x1="67767" y1="83073" x2="76567" y2="80322"/>
                        <a14:foregroundMark x1="76567" y1="80322" x2="80333" y2="71835"/>
                        <a14:foregroundMark x1="80333" y1="71835" x2="88467" y2="71977"/>
                        <a14:foregroundMark x1="88467" y1="71977" x2="94367" y2="77146"/>
                        <a14:foregroundMark x1="94367" y1="77146" x2="97067" y2="90991"/>
                        <a14:foregroundMark x1="97067" y1="90991" x2="92167" y2="99384"/>
                        <a14:foregroundMark x1="92167" y1="99384" x2="26267" y2="94026"/>
                        <a14:foregroundMark x1="94500" y1="76482" x2="98133" y2="84732"/>
                        <a14:foregroundMark x1="98133" y1="84732" x2="97600" y2="94215"/>
                        <a14:foregroundMark x1="97600" y1="94215" x2="94600" y2="74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767137"/>
            <a:ext cx="6096000" cy="428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0DFFC8-D250-9BD5-7C73-CC89C3C55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79" y="805543"/>
            <a:ext cx="9659621" cy="438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0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6CF24-A73F-A55A-C45B-45A86B393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24A122-2017-365A-D8F4-336068EAF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64" y="392274"/>
            <a:ext cx="10156081" cy="545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90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BC4BE-012F-CDE9-6C32-8BCA2AB19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E720D9-20F7-7A1F-BFCF-BE070595B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65" y="491357"/>
            <a:ext cx="10878670" cy="524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18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95953-E61D-3902-7FA2-0FAB7F32C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AC500C-96B2-27B4-D7D5-399788DB90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67248"/>
            <a:ext cx="10644901" cy="4649359"/>
          </a:xfrm>
        </p:spPr>
        <p:txBody>
          <a:bodyPr/>
          <a:lstStyle/>
          <a:p>
            <a:pPr algn="ctr"/>
            <a:r>
              <a:rPr lang="en-US" sz="2800" dirty="0"/>
              <a:t>Any questions or remarks?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Let’s practice – Python Basics in Jupyter Lab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407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497E1-9CD5-964B-EFD9-5DE01464C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30D4AB-CA18-CE16-F6F5-EF9506CE0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89" y="198423"/>
            <a:ext cx="11661699" cy="570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6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D66C8-26EC-FF9A-936F-261E4AEBE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785A964-FF46-403E-089D-A55A7FCAA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5" y="740229"/>
            <a:ext cx="11952513" cy="531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07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2ED6B-EFC7-FB18-9F5C-4CE5312C5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8279115-9434-2392-63EF-086DC1CB4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155" y="366816"/>
            <a:ext cx="12793305" cy="649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2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35C07-15A9-23CE-9C98-654C70124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7FEDC0-33AD-3C3D-8400-0CA2AAFC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50" y="259556"/>
            <a:ext cx="8302099" cy="513160"/>
          </a:xfrm>
        </p:spPr>
        <p:txBody>
          <a:bodyPr/>
          <a:lstStyle/>
          <a:p>
            <a:r>
              <a:rPr lang="de-DE" dirty="0"/>
              <a:t>Large Language Models: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in </a:t>
            </a:r>
            <a:r>
              <a:rPr lang="de-DE" dirty="0" err="1"/>
              <a:t>medicine</a:t>
            </a:r>
            <a:endParaRPr lang="de-DE" dirty="0"/>
          </a:p>
        </p:txBody>
      </p:sp>
      <p:pic>
        <p:nvPicPr>
          <p:cNvPr id="3" name="Picture 2" descr="Fig. 1">
            <a:extLst>
              <a:ext uri="{FF2B5EF4-FFF2-40B4-BE49-F238E27FC236}">
                <a16:creationId xmlns:a16="http://schemas.microsoft.com/office/drawing/2014/main" id="{67BC5713-9EF7-6BE9-964E-AEB31EA46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5263" y="900072"/>
            <a:ext cx="4976286" cy="505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422;p178">
            <a:extLst>
              <a:ext uri="{FF2B5EF4-FFF2-40B4-BE49-F238E27FC236}">
                <a16:creationId xmlns:a16="http://schemas.microsoft.com/office/drawing/2014/main" id="{AE06E496-3CDB-0678-7F0B-49DA0A4A60CF}"/>
              </a:ext>
            </a:extLst>
          </p:cNvPr>
          <p:cNvSpPr txBox="1">
            <a:spLocks/>
          </p:cNvSpPr>
          <p:nvPr/>
        </p:nvSpPr>
        <p:spPr>
          <a:xfrm>
            <a:off x="6096001" y="6337606"/>
            <a:ext cx="2960914" cy="528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>
              <a:defRPr lang="de-DE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kern="1200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kern="1200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kern="1200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kern="1200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kern="1200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kern="1200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kern="1200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kern="1200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kern="1200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 defTabSz="1219170">
              <a:defRPr/>
            </a:pPr>
            <a:r>
              <a:rPr lang="de-DE" sz="600" dirty="0" err="1"/>
              <a:t>Clusmann</a:t>
            </a:r>
            <a:r>
              <a:rPr lang="de-DE" sz="600" dirty="0"/>
              <a:t>, J., Kolbinger, F.R., Muti, H.S. </a:t>
            </a:r>
            <a:r>
              <a:rPr lang="de-DE" sz="600" i="1" dirty="0"/>
              <a:t>et al.</a:t>
            </a:r>
            <a:r>
              <a:rPr lang="de-DE" sz="600" dirty="0"/>
              <a:t> The </a:t>
            </a:r>
            <a:r>
              <a:rPr lang="de-DE" sz="600" dirty="0" err="1"/>
              <a:t>future</a:t>
            </a:r>
            <a:r>
              <a:rPr lang="de-DE" sz="600" dirty="0"/>
              <a:t> </a:t>
            </a:r>
            <a:r>
              <a:rPr lang="de-DE" sz="600" dirty="0" err="1"/>
              <a:t>landscape</a:t>
            </a:r>
            <a:r>
              <a:rPr lang="de-DE" sz="600" dirty="0"/>
              <a:t> </a:t>
            </a:r>
            <a:r>
              <a:rPr lang="de-DE" sz="600" dirty="0" err="1"/>
              <a:t>of</a:t>
            </a:r>
            <a:r>
              <a:rPr lang="de-DE" sz="600" dirty="0"/>
              <a:t> large </a:t>
            </a:r>
            <a:r>
              <a:rPr lang="de-DE" sz="600" dirty="0" err="1"/>
              <a:t>language</a:t>
            </a:r>
            <a:r>
              <a:rPr lang="de-DE" sz="600" dirty="0"/>
              <a:t> </a:t>
            </a:r>
            <a:r>
              <a:rPr lang="de-DE" sz="600" dirty="0" err="1"/>
              <a:t>models</a:t>
            </a:r>
            <a:r>
              <a:rPr lang="de-DE" sz="600" dirty="0"/>
              <a:t> in </a:t>
            </a:r>
            <a:r>
              <a:rPr lang="de-DE" sz="600" dirty="0" err="1"/>
              <a:t>medicine</a:t>
            </a:r>
            <a:r>
              <a:rPr lang="de-DE" sz="600" dirty="0"/>
              <a:t>. </a:t>
            </a:r>
            <a:r>
              <a:rPr lang="de-DE" sz="600" i="1" dirty="0"/>
              <a:t>Commun Med</a:t>
            </a:r>
            <a:r>
              <a:rPr lang="de-DE" sz="600" dirty="0"/>
              <a:t> </a:t>
            </a:r>
            <a:r>
              <a:rPr lang="de-DE" sz="600" b="1" dirty="0"/>
              <a:t>3</a:t>
            </a:r>
            <a:r>
              <a:rPr lang="de-DE" sz="600" dirty="0"/>
              <a:t>, 141 (2023). https://doi.org/10.1038</a:t>
            </a:r>
            <a:r>
              <a:rPr lang="de-DE" sz="600"/>
              <a:t>/s43856-023-00370-1</a:t>
            </a:r>
            <a:endParaRPr lang="en-US" sz="600" kern="0" dirty="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944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CC66E-1E34-E174-652D-F9E65A44A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1F204E-9743-9F2F-5FE9-808967CC1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3" y="383469"/>
            <a:ext cx="11127979" cy="56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91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E209A-6432-C03E-95F5-8D3C1BDC2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D377394-798F-9DE4-98D0-D0BE17DC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4257" y="296064"/>
            <a:ext cx="12339368" cy="579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24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16A89-28E5-E4E5-F115-16C99FB9F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F82614-C662-2894-E161-A08D65D91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9" y="389824"/>
            <a:ext cx="10751060" cy="53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88522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5" id="{F5DABC0C-316B-434E-B9F8-D3370FD95A3E}" vid="{19CB8540-6DD6-924D-B8D0-2D0F9399859F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BEE476C9DF2F248B265B4A3C7AC3448" ma:contentTypeVersion="11" ma:contentTypeDescription="Ein neues Dokument erstellen." ma:contentTypeScope="" ma:versionID="0793756170811d0eb752a3111ee68051">
  <xsd:schema xmlns:xsd="http://www.w3.org/2001/XMLSchema" xmlns:xs="http://www.w3.org/2001/XMLSchema" xmlns:p="http://schemas.microsoft.com/office/2006/metadata/properties" xmlns:ns2="a086261e-0429-4196-aa9d-895edc846c16" targetNamespace="http://schemas.microsoft.com/office/2006/metadata/properties" ma:root="true" ma:fieldsID="dda6790b4f1926a9a2f1b57ce85fcf7a" ns2:_="">
    <xsd:import namespace="a086261e-0429-4196-aa9d-895edc846c1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86261e-0429-4196-aa9d-895edc846c16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086261e-0429-4196-aa9d-895edc846c16">ZIHTEAMSITE-196109956-1493</_dlc_DocId>
    <_dlc_DocIdUrl xmlns="a086261e-0429-4196-aa9d-895edc846c16">
      <Url>https://sharepoint.tu-dresden.de/sites/zih/projekte/scads/_layouts/15/DocIdRedir.aspx?ID=ZIHTEAMSITE-196109956-1493</Url>
      <Description>ZIHTEAMSITE-196109956-1493</Description>
    </_dlc_DocIdUrl>
  </documentManagement>
</p:properties>
</file>

<file path=customXml/itemProps1.xml><?xml version="1.0" encoding="utf-8"?>
<ds:datastoreItem xmlns:ds="http://schemas.openxmlformats.org/officeDocument/2006/customXml" ds:itemID="{3F7354A6-EABF-4029-B3F4-181CA108D2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86261e-0429-4196-aa9d-895edc846c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DC3C5C-13A8-4AE9-9F1D-E2AC52CBD043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941C5575-D805-4D41-AA18-4E77B970908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18F8D1C-8693-43B4-9141-AEF95057B684}">
  <ds:schemaRefs>
    <ds:schemaRef ds:uri="http://schemas.microsoft.com/office/2006/metadata/properties"/>
    <ds:schemaRef ds:uri="http://schemas.microsoft.com/office/infopath/2007/PartnerControls"/>
    <ds:schemaRef ds:uri="a086261e-0429-4196-aa9d-895edc846c1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1431</TotalTime>
  <Words>163</Words>
  <Application>Microsoft Macintosh PowerPoint</Application>
  <PresentationFormat>Widescreen</PresentationFormat>
  <Paragraphs>22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Open Sans</vt:lpstr>
      <vt:lpstr>Open Sans ExtraBold</vt:lpstr>
      <vt:lpstr>Wingdings</vt:lpstr>
      <vt:lpstr>TUD_2018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Large Language Models: A new class of tools in medicine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era of agentic AI - from models to AI Agents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Burghardt</dc:creator>
  <cp:lastModifiedBy>Microsoft Office User</cp:lastModifiedBy>
  <cp:revision>291</cp:revision>
  <dcterms:modified xsi:type="dcterms:W3CDTF">2025-09-15T19:09:25Z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0x0101003BEE476C9DF2F248B265B4A3C7AC3448</vt:lpwstr>
  </property>
  <property fmtid="{D5CDD505-2E9C-101B-9397-08002B2CF9AE}" pid="3" name="_dlc_DocIdItemGuid">
    <vt:lpwstr>72f4eced-47dd-49c0-bdfa-f3d2425fc663</vt:lpwstr>
  </property>
</Properties>
</file>